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sldIdLst>
    <p:sldId id="258" r:id="rId2"/>
    <p:sldId id="259" r:id="rId3"/>
    <p:sldId id="257" r:id="rId4"/>
    <p:sldId id="260" r:id="rId5"/>
    <p:sldId id="263" r:id="rId6"/>
    <p:sldId id="265" r:id="rId7"/>
    <p:sldId id="264" r:id="rId8"/>
    <p:sldId id="262" r:id="rId9"/>
    <p:sldId id="266" r:id="rId10"/>
    <p:sldId id="268" r:id="rId11"/>
    <p:sldId id="270" r:id="rId12"/>
    <p:sldId id="269" r:id="rId13"/>
    <p:sldId id="272" r:id="rId14"/>
    <p:sldId id="274" r:id="rId15"/>
    <p:sldId id="275" r:id="rId16"/>
    <p:sldId id="276" r:id="rId17"/>
    <p:sldId id="278" r:id="rId18"/>
    <p:sldId id="277" r:id="rId19"/>
    <p:sldId id="279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68" d="100"/>
          <a:sy n="168" d="100"/>
        </p:scale>
        <p:origin x="-15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5AB8-B3F0-A34C-A753-190B22686ACD}" type="datetimeFigureOut">
              <a:rPr lang="en-US" smtClean="0"/>
              <a:t>1/1/16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A0D4-CA86-6B4C-964F-7DCC0D90753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5AB8-B3F0-A34C-A753-190B22686ACD}" type="datetimeFigureOut">
              <a:rPr lang="en-US" smtClean="0"/>
              <a:t>1/1/16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A0D4-CA86-6B4C-964F-7DCC0D9075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5AB8-B3F0-A34C-A753-190B22686ACD}" type="datetimeFigureOut">
              <a:rPr lang="en-US" smtClean="0"/>
              <a:t>1/1/16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A0D4-CA86-6B4C-964F-7DCC0D9075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892969" y="1839515"/>
            <a:ext cx="7358063" cy="1785938"/>
          </a:xfrm>
          <a:prstGeom prst="rect">
            <a:avLst/>
          </a:prstGeom>
        </p:spPr>
        <p:txBody>
          <a:bodyPr tIns="32146" bIns="32146"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1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892969" y="3661172"/>
            <a:ext cx="7358063" cy="1169789"/>
          </a:xfrm>
          <a:prstGeom prst="rect">
            <a:avLst/>
          </a:prstGeom>
        </p:spPr>
        <p:txBody>
          <a:bodyPr lIns="64291" tIns="32146" rIns="64291" bIns="32146"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160729" algn="ctr">
              <a:spcBef>
                <a:spcPts val="0"/>
              </a:spcBef>
              <a:buSzTx/>
              <a:buNone/>
            </a:lvl2pPr>
            <a:lvl3pPr marL="0" indent="321457" algn="ctr">
              <a:spcBef>
                <a:spcPts val="0"/>
              </a:spcBef>
              <a:buSzTx/>
              <a:buNone/>
            </a:lvl3pPr>
            <a:lvl4pPr marL="0" indent="482186" algn="ctr">
              <a:spcBef>
                <a:spcPts val="0"/>
              </a:spcBef>
              <a:buSzTx/>
              <a:buNone/>
            </a:lvl4pPr>
            <a:lvl5pPr marL="0" indent="642915" algn="ctr">
              <a:spcBef>
                <a:spcPts val="0"/>
              </a:spcBef>
              <a:buSz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796242"/>
      </p:ext>
    </p:extLst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5AB8-B3F0-A34C-A753-190B22686ACD}" type="datetimeFigureOut">
              <a:rPr lang="en-US" smtClean="0"/>
              <a:t>1/1/16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A0D4-CA86-6B4C-964F-7DCC0D9075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5AB8-B3F0-A34C-A753-190B22686ACD}" type="datetimeFigureOut">
              <a:rPr lang="en-US" smtClean="0"/>
              <a:t>1/1/16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A0D4-CA86-6B4C-964F-7DCC0D90753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5AB8-B3F0-A34C-A753-190B22686ACD}" type="datetimeFigureOut">
              <a:rPr lang="en-US" smtClean="0"/>
              <a:t>1/1/16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A0D4-CA86-6B4C-964F-7DCC0D9075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5AB8-B3F0-A34C-A753-190B22686ACD}" type="datetimeFigureOut">
              <a:rPr lang="en-US" smtClean="0"/>
              <a:t>1/1/16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A0D4-CA86-6B4C-964F-7DCC0D9075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5AB8-B3F0-A34C-A753-190B22686ACD}" type="datetimeFigureOut">
              <a:rPr lang="en-US" smtClean="0"/>
              <a:t>1/1/16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C0A0D4-CA86-6B4C-964F-7DCC0D90753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5AB8-B3F0-A34C-A753-190B22686ACD}" type="datetimeFigureOut">
              <a:rPr lang="en-US" smtClean="0"/>
              <a:t>1/1/16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A0D4-CA86-6B4C-964F-7DCC0D9075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5AB8-B3F0-A34C-A753-190B22686ACD}" type="datetimeFigureOut">
              <a:rPr lang="en-US" smtClean="0"/>
              <a:t>1/1/16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BC0A0D4-CA86-6B4C-964F-7DCC0D9075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36B5AB8-B3F0-A34C-A753-190B22686ACD}" type="datetimeFigureOut">
              <a:rPr lang="en-US" smtClean="0"/>
              <a:t>1/1/16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A0D4-CA86-6B4C-964F-7DCC0D9075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36B5AB8-B3F0-A34C-A753-190B22686ACD}" type="datetimeFigureOut">
              <a:rPr lang="en-US" smtClean="0"/>
              <a:t>1/1/16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BC0A0D4-CA86-6B4C-964F-7DCC0D90753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5100" b="1" dirty="0">
                <a:solidFill>
                  <a:srgbClr val="FFFFFF"/>
                </a:solidFill>
                <a:latin typeface="Chalkboard"/>
                <a:cs typeface="Chalkboard"/>
              </a:rPr>
              <a:t>America’s </a:t>
            </a:r>
            <a:r>
              <a:rPr sz="5100" b="1" dirty="0" smtClean="0">
                <a:solidFill>
                  <a:srgbClr val="FFFFFF"/>
                </a:solidFill>
                <a:latin typeface="Chalkboard"/>
                <a:cs typeface="Chalkboard"/>
              </a:rPr>
              <a:t>History </a:t>
            </a:r>
            <a:r>
              <a:rPr lang="en-US" sz="5100" b="1" dirty="0" smtClean="0">
                <a:solidFill>
                  <a:srgbClr val="FFFFFF"/>
                </a:solidFill>
                <a:latin typeface="Chalkboard"/>
                <a:cs typeface="Chalkboard"/>
              </a:rPr>
              <a:t/>
            </a:r>
            <a:br>
              <a:rPr lang="en-US" sz="5100" b="1" dirty="0" smtClean="0">
                <a:solidFill>
                  <a:srgbClr val="FFFFFF"/>
                </a:solidFill>
                <a:latin typeface="Chalkboard"/>
                <a:cs typeface="Chalkboard"/>
              </a:rPr>
            </a:br>
            <a:r>
              <a:rPr sz="5100" b="1" dirty="0" smtClean="0">
                <a:solidFill>
                  <a:srgbClr val="FFFFFF"/>
                </a:solidFill>
                <a:latin typeface="Chalkboard"/>
                <a:cs typeface="Chalkboard"/>
              </a:rPr>
              <a:t>Chapter 25</a:t>
            </a:r>
            <a:r>
              <a:rPr lang="en-US" sz="5100" b="1" dirty="0" smtClean="0">
                <a:solidFill>
                  <a:srgbClr val="FFFFFF"/>
                </a:solidFill>
                <a:latin typeface="Chalkboard"/>
                <a:cs typeface="Chalkboard"/>
              </a:rPr>
              <a:t>- </a:t>
            </a:r>
            <a:br>
              <a:rPr lang="en-US" sz="5100" b="1" dirty="0" smtClean="0">
                <a:solidFill>
                  <a:srgbClr val="FFFFFF"/>
                </a:solidFill>
                <a:latin typeface="Chalkboard"/>
                <a:cs typeface="Chalkboard"/>
              </a:rPr>
            </a:br>
            <a:r>
              <a:rPr lang="en-US" sz="5100" b="1" dirty="0" smtClean="0">
                <a:solidFill>
                  <a:srgbClr val="FFFFFF"/>
                </a:solidFill>
                <a:latin typeface="Chalkboard"/>
                <a:cs typeface="Chalkboard"/>
              </a:rPr>
              <a:t>Early Cold War </a:t>
            </a:r>
            <a:endParaRPr sz="5100" b="1" dirty="0">
              <a:solidFill>
                <a:srgbClr val="FFFFFF"/>
              </a:solidFill>
              <a:latin typeface="Chalkboard"/>
              <a:cs typeface="Chalkboard"/>
            </a:endParaRP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endParaRPr sz="2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8283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42962"/>
          </a:xfrm>
        </p:spPr>
        <p:txBody>
          <a:bodyPr/>
          <a:lstStyle/>
          <a:p>
            <a:pPr algn="ctr"/>
            <a:r>
              <a:rPr lang="en-US" sz="4800" dirty="0">
                <a:solidFill>
                  <a:srgbClr val="FFFFFF"/>
                </a:solidFill>
                <a:latin typeface="Chalkboard"/>
                <a:cs typeface="Chalkboard"/>
              </a:rPr>
              <a:t>Cold War Liberalism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" y="1132841"/>
            <a:ext cx="8910320" cy="1305559"/>
          </a:xfrm>
        </p:spPr>
        <p:txBody>
          <a:bodyPr>
            <a:normAutofit/>
          </a:bodyPr>
          <a:lstStyle/>
          <a:p>
            <a:pPr marL="196893" indent="-196893" defTabSz="157513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1800" b="1" dirty="0">
                <a:solidFill>
                  <a:srgbClr val="1178CA"/>
                </a:solidFill>
              </a:rPr>
              <a:t>The Fair Deal:</a:t>
            </a:r>
          </a:p>
          <a:p>
            <a:pPr marL="393785" lvl="1" indent="-196893" defTabSz="157513"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lang="en-US" sz="1800" b="1" dirty="0">
                <a:solidFill>
                  <a:srgbClr val="FFFFFF"/>
                </a:solidFill>
                <a:latin typeface="Chalkboard"/>
                <a:cs typeface="Chalkboard"/>
              </a:rPr>
              <a:t>Proposed national health insurance, money for education, increased Social Security, and raising the minimum wage</a:t>
            </a:r>
          </a:p>
          <a:p>
            <a:pPr marL="393785" lvl="1" indent="-196893" defTabSz="157513"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lang="en-US" sz="1800" b="1" dirty="0" smtClean="0">
                <a:solidFill>
                  <a:srgbClr val="FFFFFF"/>
                </a:solidFill>
                <a:latin typeface="Chalkboard"/>
                <a:cs typeface="Chalkboard"/>
              </a:rPr>
              <a:t>Most </a:t>
            </a:r>
            <a:r>
              <a:rPr lang="en-US" sz="1800" b="1" dirty="0">
                <a:solidFill>
                  <a:srgbClr val="FFFFFF"/>
                </a:solidFill>
                <a:latin typeface="Chalkboard"/>
                <a:cs typeface="Chalkboard"/>
              </a:rPr>
              <a:t>of his proposals were rejected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7120" y="2672080"/>
            <a:ext cx="3716020" cy="381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520" y="2438400"/>
            <a:ext cx="2440940" cy="15443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" y="4246880"/>
            <a:ext cx="2542540" cy="15443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0500" y="3141980"/>
            <a:ext cx="19431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353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title"/>
          </p:nvPr>
        </p:nvSpPr>
        <p:spPr>
          <a:xfrm>
            <a:off x="706969" y="0"/>
            <a:ext cx="7645662" cy="1105853"/>
          </a:xfrm>
          <a:prstGeom prst="rect">
            <a:avLst/>
          </a:prstGeom>
        </p:spPr>
        <p:txBody>
          <a:bodyPr/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5100" b="1" dirty="0">
                <a:solidFill>
                  <a:srgbClr val="FFFFFF"/>
                </a:solidFill>
                <a:latin typeface="Chalkboard"/>
                <a:cs typeface="Chalkboard"/>
              </a:rPr>
              <a:t>Cold War Liberalism</a:t>
            </a:r>
          </a:p>
        </p:txBody>
      </p:sp>
      <p:sp>
        <p:nvSpPr>
          <p:cNvPr id="59" name="Shape 59"/>
          <p:cNvSpPr>
            <a:spLocks noGrp="1"/>
          </p:cNvSpPr>
          <p:nvPr>
            <p:ph type="body" idx="1"/>
          </p:nvPr>
        </p:nvSpPr>
        <p:spPr>
          <a:xfrm>
            <a:off x="162561" y="1478805"/>
            <a:ext cx="4917440" cy="5071017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6801" indent="-176801" algn="l" defTabSz="14144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800" b="1" dirty="0">
                <a:solidFill>
                  <a:srgbClr val="C13521"/>
                </a:solidFill>
                <a:latin typeface="Chalkboard"/>
                <a:cs typeface="Chalkboard"/>
              </a:rPr>
              <a:t>Red Scare: The Hunt for Communists</a:t>
            </a:r>
          </a:p>
          <a:p>
            <a:pPr marL="353602" lvl="1" indent="-176801" algn="l" defTabSz="14144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800" b="1" dirty="0">
                <a:solidFill>
                  <a:srgbClr val="FFFFFF"/>
                </a:solidFill>
                <a:latin typeface="Chalkboard"/>
                <a:cs typeface="Chalkboard"/>
              </a:rPr>
              <a:t>Some government employees and aides to FDR provided the Soviet Union with information</a:t>
            </a:r>
          </a:p>
          <a:p>
            <a:pPr marL="176801" indent="-176801" algn="l" defTabSz="14144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800" dirty="0">
                <a:solidFill>
                  <a:srgbClr val="1178CA"/>
                </a:solidFill>
              </a:rPr>
              <a:t>Loyalty-Security Program:</a:t>
            </a:r>
            <a:endParaRPr sz="1800" dirty="0">
              <a:solidFill>
                <a:srgbClr val="FFFFFF"/>
              </a:solidFill>
            </a:endParaRPr>
          </a:p>
          <a:p>
            <a:pPr marL="353602" lvl="1" indent="-176801" algn="l" defTabSz="14144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800" b="1" dirty="0">
                <a:solidFill>
                  <a:srgbClr val="FFFFFF"/>
                </a:solidFill>
                <a:latin typeface="Chalkboard"/>
                <a:cs typeface="Chalkboard"/>
              </a:rPr>
              <a:t>Executive Order 9835 - government employees could be investigated for subversive activity </a:t>
            </a:r>
          </a:p>
          <a:p>
            <a:pPr marL="176801" indent="-176801" algn="l" defTabSz="14144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800" dirty="0">
                <a:solidFill>
                  <a:srgbClr val="1178CA"/>
                </a:solidFill>
              </a:rPr>
              <a:t>HUAC:</a:t>
            </a:r>
          </a:p>
          <a:p>
            <a:pPr marL="353602" lvl="1" indent="-176801" algn="l" defTabSz="14144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800" b="1" dirty="0">
                <a:solidFill>
                  <a:srgbClr val="FFFFFF"/>
                </a:solidFill>
                <a:latin typeface="Chalkboard"/>
                <a:cs typeface="Chalkboard"/>
              </a:rPr>
              <a:t>House Un-American Activities Committee:</a:t>
            </a:r>
          </a:p>
          <a:p>
            <a:pPr marL="530405" lvl="2" indent="-176801" algn="l" defTabSz="14144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800" b="1" dirty="0">
                <a:solidFill>
                  <a:srgbClr val="FFFFFF"/>
                </a:solidFill>
                <a:latin typeface="Chalkboard"/>
                <a:cs typeface="Chalkboard"/>
              </a:rPr>
              <a:t>Richard Nixon was a prominent member</a:t>
            </a:r>
          </a:p>
          <a:p>
            <a:pPr marL="530405" lvl="2" indent="-176801" algn="l" defTabSz="14144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800" b="1" dirty="0">
                <a:solidFill>
                  <a:srgbClr val="FFFFFF"/>
                </a:solidFill>
                <a:latin typeface="Chalkboard"/>
                <a:cs typeface="Chalkboard"/>
              </a:rPr>
              <a:t>Held public hearings on suspected communists</a:t>
            </a:r>
          </a:p>
          <a:p>
            <a:pPr marL="530405" lvl="2" indent="-176801" algn="l" defTabSz="14144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800" b="1" dirty="0">
                <a:solidFill>
                  <a:srgbClr val="FFFFFF"/>
                </a:solidFill>
                <a:latin typeface="Chalkboard"/>
                <a:cs typeface="Chalkboard"/>
              </a:rPr>
              <a:t>“Hollywood Ten” </a:t>
            </a:r>
          </a:p>
          <a:p>
            <a:pPr marL="530405" lvl="2" indent="-176801" algn="l" defTabSz="14144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800" b="1" dirty="0">
                <a:solidFill>
                  <a:srgbClr val="FFFFFF"/>
                </a:solidFill>
                <a:latin typeface="Chalkboard"/>
                <a:cs typeface="Chalkboard"/>
              </a:rPr>
              <a:t>Alger Hiss - convicted of perjury, spent five years in </a:t>
            </a:r>
            <a:r>
              <a:rPr sz="1800" b="1" dirty="0" smtClean="0">
                <a:solidFill>
                  <a:srgbClr val="FFFFFF"/>
                </a:solidFill>
                <a:latin typeface="Chalkboard"/>
                <a:cs typeface="Chalkboard"/>
              </a:rPr>
              <a:t>jail</a:t>
            </a:r>
            <a:endParaRPr sz="1800" b="1" dirty="0">
              <a:solidFill>
                <a:srgbClr val="FFFFFF"/>
              </a:solidFill>
              <a:latin typeface="Chalkboard"/>
              <a:cs typeface="Chalkboard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4641" y="1105853"/>
            <a:ext cx="3606800" cy="2260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1191" y="3938702"/>
            <a:ext cx="1950721" cy="26111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9011" y="3938702"/>
            <a:ext cx="1977549" cy="274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75619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build="p" bldLvl="5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dirty="0">
                <a:solidFill>
                  <a:srgbClr val="FFFFFF"/>
                </a:solidFill>
                <a:latin typeface="Chalkboard"/>
                <a:cs typeface="Chalkboard"/>
              </a:rPr>
              <a:t>Cold War Liberalism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1"/>
            <a:ext cx="9032240" cy="1691640"/>
          </a:xfrm>
        </p:spPr>
        <p:txBody>
          <a:bodyPr>
            <a:normAutofit/>
          </a:bodyPr>
          <a:lstStyle/>
          <a:p>
            <a:pPr marL="176801" indent="-176801" defTabSz="141441">
              <a:spcBef>
                <a:spcPts val="1055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1800" dirty="0">
                <a:solidFill>
                  <a:srgbClr val="1178CA"/>
                </a:solidFill>
              </a:rPr>
              <a:t>McCarthyism:</a:t>
            </a:r>
          </a:p>
          <a:p>
            <a:pPr marL="353602" lvl="1" indent="-176801" defTabSz="141441">
              <a:spcBef>
                <a:spcPts val="1055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lang="en-US" sz="1800" dirty="0">
                <a:solidFill>
                  <a:srgbClr val="FFFFFF"/>
                </a:solidFill>
                <a:latin typeface="Chalkboard"/>
                <a:cs typeface="Chalkboard"/>
              </a:rPr>
              <a:t>Accused over 200 government officials of being communist party members</a:t>
            </a:r>
          </a:p>
          <a:p>
            <a:pPr marL="353602" lvl="1" indent="-176801" defTabSz="141441">
              <a:spcBef>
                <a:spcPts val="1055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lang="en-US" sz="1800" dirty="0">
                <a:solidFill>
                  <a:srgbClr val="FFFFFF"/>
                </a:solidFill>
                <a:latin typeface="Chalkboard"/>
                <a:cs typeface="Chalkboard"/>
              </a:rPr>
              <a:t>His charges were often aimed at Democrats</a:t>
            </a:r>
          </a:p>
          <a:p>
            <a:pPr marL="353602" lvl="1" indent="-176801" defTabSz="141441">
              <a:spcBef>
                <a:spcPts val="1055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lang="en-US" sz="1800" dirty="0">
                <a:solidFill>
                  <a:srgbClr val="FFFFFF"/>
                </a:solidFill>
                <a:latin typeface="Chalkboard"/>
                <a:cs typeface="Chalkboard"/>
              </a:rPr>
              <a:t>McCarthy’s downfall came when he attacked the US military, seen as a </a:t>
            </a:r>
            <a:r>
              <a:rPr lang="en-US" sz="1800" dirty="0" smtClean="0">
                <a:solidFill>
                  <a:srgbClr val="FFFFFF"/>
                </a:solidFill>
                <a:latin typeface="Chalkboard"/>
                <a:cs typeface="Chalkboard"/>
              </a:rPr>
              <a:t>bully</a:t>
            </a:r>
            <a:endParaRPr lang="en-US" sz="1800" dirty="0">
              <a:solidFill>
                <a:srgbClr val="FFFFFF"/>
              </a:solidFill>
              <a:latin typeface="Chalkboard"/>
              <a:cs typeface="Chalkboard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7600" y="3728719"/>
            <a:ext cx="2214880" cy="2461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3545840"/>
            <a:ext cx="4267200" cy="31699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926" y="3728719"/>
            <a:ext cx="1830816" cy="256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868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/>
          </p:cNvSpPr>
          <p:nvPr>
            <p:ph type="title"/>
          </p:nvPr>
        </p:nvSpPr>
        <p:spPr>
          <a:xfrm>
            <a:off x="605369" y="142875"/>
            <a:ext cx="7645662" cy="74104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5100" b="1" dirty="0">
                <a:solidFill>
                  <a:srgbClr val="FFFFFF"/>
                </a:solidFill>
                <a:latin typeface="Chalkboard"/>
                <a:cs typeface="Chalkboard"/>
              </a:rPr>
              <a:t>Cold War Liberalism</a:t>
            </a:r>
          </a:p>
        </p:txBody>
      </p:sp>
      <p:sp>
        <p:nvSpPr>
          <p:cNvPr id="64" name="Shape 64"/>
          <p:cNvSpPr>
            <a:spLocks noGrp="1"/>
          </p:cNvSpPr>
          <p:nvPr>
            <p:ph type="body" idx="1"/>
          </p:nvPr>
        </p:nvSpPr>
        <p:spPr>
          <a:xfrm>
            <a:off x="1" y="1046481"/>
            <a:ext cx="3962399" cy="55033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3330" indent="-293330" algn="l" defTabSz="234664">
              <a:spcBef>
                <a:spcPts val="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C13521"/>
                </a:solidFill>
              </a:rPr>
              <a:t>The Politics of Cold War Liberalism</a:t>
            </a:r>
          </a:p>
          <a:p>
            <a:pPr marL="586660" lvl="1" indent="-293330" algn="l" defTabSz="234664">
              <a:spcBef>
                <a:spcPts val="600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FFFFFF"/>
                </a:solidFill>
                <a:latin typeface="Chalkboard"/>
                <a:cs typeface="Chalkboard"/>
              </a:rPr>
              <a:t>“Modern Republicanism” - moderating New Deal programs</a:t>
            </a:r>
          </a:p>
          <a:p>
            <a:pPr marL="586660" lvl="1" indent="-293330" algn="l" defTabSz="234664">
              <a:spcBef>
                <a:spcPts val="600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FFFFFF"/>
                </a:solidFill>
                <a:latin typeface="Chalkboard"/>
                <a:cs typeface="Chalkboard"/>
              </a:rPr>
              <a:t>Eisenhower was a moderate</a:t>
            </a:r>
          </a:p>
          <a:p>
            <a:pPr marL="293330" indent="-293330" algn="l" defTabSz="234664">
              <a:spcBef>
                <a:spcPts val="600"/>
              </a:spcBef>
              <a:buFont typeface="Wingdings" charset="2"/>
              <a:buChar char="u"/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1178CA"/>
                </a:solidFill>
                <a:latin typeface="Chalkboard"/>
                <a:cs typeface="Chalkboard"/>
              </a:rPr>
              <a:t>America Under Eisenhower:</a:t>
            </a:r>
            <a:endParaRPr sz="2000" dirty="0">
              <a:solidFill>
                <a:srgbClr val="FFFFFF"/>
              </a:solidFill>
              <a:latin typeface="Chalkboard"/>
              <a:cs typeface="Chalkboard"/>
            </a:endParaRPr>
          </a:p>
          <a:p>
            <a:pPr marL="586660" lvl="1" indent="-293330" algn="l" defTabSz="234664">
              <a:spcBef>
                <a:spcPts val="600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FFFFFF"/>
                </a:solidFill>
                <a:latin typeface="Chalkboard"/>
                <a:cs typeface="Chalkboard"/>
              </a:rPr>
              <a:t>“New Look” defense policy - increased military buildup (hydrogen bomb, bombers)</a:t>
            </a:r>
          </a:p>
          <a:p>
            <a:pPr marL="586660" lvl="1" indent="-293330" algn="l" defTabSz="234664">
              <a:spcBef>
                <a:spcPts val="600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FFFFFF"/>
                </a:solidFill>
                <a:latin typeface="Chalkboard"/>
                <a:cs typeface="Chalkboard"/>
              </a:rPr>
              <a:t>Massive Retaliation - US would respond with more force if attacked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3360" y="883920"/>
            <a:ext cx="2832100" cy="2870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8840" y="3937000"/>
            <a:ext cx="37973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85878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build="p" bldLvl="5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xfrm>
            <a:off x="605369" y="142875"/>
            <a:ext cx="7645662" cy="131000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5100" dirty="0">
                <a:solidFill>
                  <a:srgbClr val="FFFFFF"/>
                </a:solidFill>
                <a:latin typeface="Chalkboard"/>
                <a:cs typeface="Chalkboard"/>
              </a:rPr>
              <a:t>Containment in the Postcolonial World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idx="1"/>
          </p:nvPr>
        </p:nvSpPr>
        <p:spPr>
          <a:xfrm>
            <a:off x="5415280" y="1452880"/>
            <a:ext cx="3820160" cy="50969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164747" indent="-164747" algn="l" defTabSz="131798">
              <a:spcBef>
                <a:spcPts val="984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800" b="1" dirty="0">
                <a:solidFill>
                  <a:srgbClr val="FFFFFF"/>
                </a:solidFill>
              </a:rPr>
              <a:t>Revolutions in Third World countries were often regarded as pawns of the Soviet Union</a:t>
            </a:r>
          </a:p>
          <a:p>
            <a:pPr marL="164747" indent="-164747" algn="l" defTabSz="131798">
              <a:spcBef>
                <a:spcPts val="984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800" b="1" dirty="0">
                <a:solidFill>
                  <a:srgbClr val="C13521"/>
                </a:solidFill>
              </a:rPr>
              <a:t>The Cold War and Colonial Independence</a:t>
            </a:r>
          </a:p>
          <a:p>
            <a:pPr marL="336197" lvl="1" indent="-171450" algn="l" defTabSz="131798">
              <a:spcBef>
                <a:spcPts val="984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1800" b="1" dirty="0">
                <a:solidFill>
                  <a:srgbClr val="FFFFFF"/>
                </a:solidFill>
                <a:latin typeface="Chalkboard"/>
                <a:cs typeface="Chalkboard"/>
              </a:rPr>
              <a:t>Southeast Asia Treaty Organization (SEATO) - Asian NATO</a:t>
            </a:r>
          </a:p>
          <a:p>
            <a:pPr marL="336197" lvl="1" indent="-171450" algn="l" defTabSz="131798">
              <a:spcBef>
                <a:spcPts val="984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1800" b="1" dirty="0">
                <a:solidFill>
                  <a:srgbClr val="FFFFFF"/>
                </a:solidFill>
                <a:latin typeface="Chalkboard"/>
                <a:cs typeface="Chalkboard"/>
              </a:rPr>
              <a:t>Truman and Eisenhower sometimes supported repressive governments, as long as they were anticommunist</a:t>
            </a:r>
          </a:p>
          <a:p>
            <a:pPr marL="336197" lvl="1" indent="-171450" algn="l" defTabSz="131798">
              <a:spcBef>
                <a:spcPts val="984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1800" b="1" dirty="0">
                <a:solidFill>
                  <a:srgbClr val="FFFFFF"/>
                </a:solidFill>
                <a:latin typeface="Chalkboard"/>
                <a:cs typeface="Chalkboard"/>
              </a:rPr>
              <a:t>CIA overthrew Mohammad Mossadegh that was elected in Iran, and Jacob Arbenz Guzman in Guatemala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369" y="1731036"/>
            <a:ext cx="4466967" cy="481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25063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build="p" bldLvl="5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  <a:latin typeface="Chalkboard"/>
                <a:cs typeface="Chalkboard"/>
              </a:rPr>
              <a:t>Containment in the Postcolonial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" y="1600200"/>
            <a:ext cx="3139440" cy="4525963"/>
          </a:xfrm>
        </p:spPr>
        <p:txBody>
          <a:bodyPr/>
          <a:lstStyle/>
          <a:p>
            <a:pPr marL="164747" indent="-164747" defTabSz="131798">
              <a:spcBef>
                <a:spcPts val="984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1800" b="1" dirty="0">
                <a:solidFill>
                  <a:srgbClr val="1178CA"/>
                </a:solidFill>
              </a:rPr>
              <a:t>Vietnam:</a:t>
            </a:r>
            <a:endParaRPr lang="en-US" sz="1800" b="1" dirty="0">
              <a:solidFill>
                <a:srgbClr val="FFFFFF"/>
              </a:solidFill>
            </a:endParaRPr>
          </a:p>
          <a:p>
            <a:pPr marL="336197" lvl="1" indent="-171450" defTabSz="131798">
              <a:spcBef>
                <a:spcPts val="984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lang="en-US" sz="1800" b="1" dirty="0">
                <a:solidFill>
                  <a:srgbClr val="FFFFFF"/>
                </a:solidFill>
                <a:latin typeface="Chalkboard"/>
                <a:cs typeface="Chalkboard"/>
              </a:rPr>
              <a:t>Vietnam was once a French colony</a:t>
            </a:r>
          </a:p>
          <a:p>
            <a:pPr marL="336197" lvl="1" indent="-171450" defTabSz="131798">
              <a:spcBef>
                <a:spcPts val="984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lang="en-US" sz="1800" b="1" dirty="0">
                <a:solidFill>
                  <a:srgbClr val="FFFFFF"/>
                </a:solidFill>
                <a:latin typeface="Chalkboard"/>
                <a:cs typeface="Chalkboard"/>
              </a:rPr>
              <a:t>Ho Chi Minh, a communist, sought to unite Vietnam</a:t>
            </a:r>
          </a:p>
          <a:p>
            <a:pPr marL="336197" lvl="1" indent="-171450" defTabSz="131798">
              <a:spcBef>
                <a:spcPts val="984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lang="en-US" sz="1800" b="1" dirty="0" err="1">
                <a:solidFill>
                  <a:srgbClr val="FFFFFF"/>
                </a:solidFill>
                <a:latin typeface="Chalkboard"/>
                <a:cs typeface="Chalkboard"/>
              </a:rPr>
              <a:t>Dien</a:t>
            </a:r>
            <a:r>
              <a:rPr lang="en-US" sz="1800" b="1" dirty="0">
                <a:solidFill>
                  <a:srgbClr val="FFFFFF"/>
                </a:solidFill>
                <a:latin typeface="Chalkboard"/>
                <a:cs typeface="Chalkboard"/>
              </a:rPr>
              <a:t> Bien </a:t>
            </a:r>
            <a:r>
              <a:rPr lang="en-US" sz="1800" b="1" dirty="0" err="1">
                <a:solidFill>
                  <a:srgbClr val="FFFFFF"/>
                </a:solidFill>
                <a:latin typeface="Chalkboard"/>
                <a:cs typeface="Chalkboard"/>
              </a:rPr>
              <a:t>Phu</a:t>
            </a:r>
            <a:r>
              <a:rPr lang="en-US" sz="1800" b="1" dirty="0">
                <a:solidFill>
                  <a:srgbClr val="FFFFFF"/>
                </a:solidFill>
                <a:latin typeface="Chalkboard"/>
                <a:cs typeface="Chalkboard"/>
              </a:rPr>
              <a:t> - French defeat in 1954, left Vietnam, US increased its presence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0008" y="1600200"/>
            <a:ext cx="2451100" cy="2452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3111" y="4162468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821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  <a:latin typeface="Chalkboard"/>
                <a:cs typeface="Chalkboard"/>
              </a:rPr>
              <a:t>Containment in the Postcolonial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1"/>
            <a:ext cx="9011920" cy="1976120"/>
          </a:xfrm>
        </p:spPr>
        <p:txBody>
          <a:bodyPr>
            <a:normAutofit/>
          </a:bodyPr>
          <a:lstStyle/>
          <a:p>
            <a:pPr marL="164747" indent="-164747" defTabSz="131798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1800" b="1" dirty="0">
                <a:solidFill>
                  <a:srgbClr val="1178CA"/>
                </a:solidFill>
              </a:rPr>
              <a:t>The Middle East:</a:t>
            </a:r>
          </a:p>
          <a:p>
            <a:pPr marL="336197" lvl="1" indent="-171450" defTabSz="131798">
              <a:spcBef>
                <a:spcPts val="0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lang="en-US" sz="1800" b="1" dirty="0">
                <a:solidFill>
                  <a:srgbClr val="FFFFFF"/>
                </a:solidFill>
                <a:latin typeface="Chalkboard"/>
                <a:cs typeface="Chalkboard"/>
              </a:rPr>
              <a:t>US recognized Israel almost immediately </a:t>
            </a:r>
          </a:p>
          <a:p>
            <a:pPr marL="336197" lvl="1" indent="-171450" defTabSz="131798">
              <a:spcBef>
                <a:spcPts val="0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lang="en-US" sz="1800" b="1" dirty="0">
                <a:solidFill>
                  <a:srgbClr val="FFFFFF"/>
                </a:solidFill>
                <a:latin typeface="Chalkboard"/>
                <a:cs typeface="Chalkboard"/>
              </a:rPr>
              <a:t>Egyptian President Nasser nationalized the Suez Canal, Britain and France attacked, Eisenhower helped end the conflict</a:t>
            </a:r>
          </a:p>
          <a:p>
            <a:pPr marL="336197" lvl="1" indent="-171450" defTabSz="131798">
              <a:spcBef>
                <a:spcPts val="0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lang="en-US" sz="1800" b="1" dirty="0">
                <a:solidFill>
                  <a:srgbClr val="FFFFFF"/>
                </a:solidFill>
                <a:latin typeface="Chalkboard"/>
                <a:cs typeface="Chalkboard"/>
              </a:rPr>
              <a:t>Eisenhower Doctrine - US would help countries in the Middle East that resisted communism</a:t>
            </a:r>
          </a:p>
          <a:p>
            <a:pPr marL="36576" indent="0">
              <a:spcBef>
                <a:spcPts val="0"/>
              </a:spcBef>
              <a:buNone/>
            </a:pP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986" y="3363802"/>
            <a:ext cx="2728596" cy="27685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5528" y="3363802"/>
            <a:ext cx="5156392" cy="276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555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605369" y="142875"/>
            <a:ext cx="7645662" cy="112712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5100" dirty="0">
                <a:solidFill>
                  <a:srgbClr val="FFFFFF"/>
                </a:solidFill>
                <a:latin typeface="Chalkboard"/>
                <a:cs typeface="Chalkboard"/>
              </a:rPr>
              <a:t>Containment in the Postcolonial World</a:t>
            </a:r>
          </a:p>
        </p:txBody>
      </p:sp>
      <p:sp>
        <p:nvSpPr>
          <p:cNvPr id="71" name="Shape 71"/>
          <p:cNvSpPr>
            <a:spLocks noGrp="1"/>
          </p:cNvSpPr>
          <p:nvPr>
            <p:ph type="body" idx="1"/>
          </p:nvPr>
        </p:nvSpPr>
        <p:spPr>
          <a:xfrm>
            <a:off x="111761" y="1544321"/>
            <a:ext cx="2997199" cy="500550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76801" indent="-176801" algn="l" defTabSz="141441">
              <a:spcBef>
                <a:spcPts val="1055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800" dirty="0">
                <a:solidFill>
                  <a:srgbClr val="C13521"/>
                </a:solidFill>
              </a:rPr>
              <a:t>John F. Kennedy and the Cold War</a:t>
            </a:r>
          </a:p>
          <a:p>
            <a:pPr marL="176801" indent="-176801" algn="l" defTabSz="141441">
              <a:spcBef>
                <a:spcPts val="1055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800" dirty="0">
                <a:solidFill>
                  <a:srgbClr val="1178CA"/>
                </a:solidFill>
              </a:rPr>
              <a:t>The Election of 1960 and the New Frontier:</a:t>
            </a:r>
            <a:endParaRPr sz="1800" dirty="0">
              <a:solidFill>
                <a:srgbClr val="FFFFFF"/>
              </a:solidFill>
            </a:endParaRPr>
          </a:p>
          <a:p>
            <a:pPr marL="353602" lvl="1" indent="-176801" algn="l" defTabSz="141441">
              <a:spcBef>
                <a:spcPts val="1055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1800" dirty="0">
                <a:solidFill>
                  <a:srgbClr val="FFFFFF"/>
                </a:solidFill>
                <a:latin typeface="Chalkboard"/>
                <a:cs typeface="Chalkboard"/>
              </a:rPr>
              <a:t>1960 debates - JFK “won” to those that watched on tv, Nixon “won” to those that listened</a:t>
            </a:r>
          </a:p>
          <a:p>
            <a:pPr marL="353602" lvl="1" indent="-176801" algn="l" defTabSz="141441">
              <a:spcBef>
                <a:spcPts val="1055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1800" dirty="0">
                <a:solidFill>
                  <a:srgbClr val="FFFFFF"/>
                </a:solidFill>
                <a:latin typeface="Chalkboard"/>
                <a:cs typeface="Chalkboard"/>
              </a:rPr>
              <a:t>JFK won in a close election</a:t>
            </a:r>
          </a:p>
          <a:p>
            <a:pPr marL="353602" lvl="1" indent="-176801" algn="l" defTabSz="141441">
              <a:spcBef>
                <a:spcPts val="1055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1800" dirty="0">
                <a:solidFill>
                  <a:srgbClr val="FFFFFF"/>
                </a:solidFill>
                <a:latin typeface="Chalkboard"/>
                <a:cs typeface="Chalkboard"/>
              </a:rPr>
              <a:t>“New Frontier” - called for advancements in science and Americans to achieve their </a:t>
            </a:r>
            <a:r>
              <a:rPr sz="1800" dirty="0" smtClean="0">
                <a:solidFill>
                  <a:srgbClr val="FFFFFF"/>
                </a:solidFill>
                <a:latin typeface="Chalkboard"/>
                <a:cs typeface="Chalkboard"/>
              </a:rPr>
              <a:t>fullest</a:t>
            </a:r>
            <a:endParaRPr sz="1800" dirty="0">
              <a:solidFill>
                <a:srgbClr val="FFFFFF"/>
              </a:solidFill>
              <a:latin typeface="Chalkboard"/>
              <a:cs typeface="Chalkboard"/>
            </a:endParaRPr>
          </a:p>
        </p:txBody>
      </p:sp>
      <p:pic>
        <p:nvPicPr>
          <p:cNvPr id="72" name="Kennedy_Nixon_Debat_(1960)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41801" y="2155328"/>
            <a:ext cx="4450949" cy="3021082"/>
          </a:xfrm>
          <a:prstGeom prst="rect">
            <a:avLst/>
          </a:prstGeom>
          <a:ln w="889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5883624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uiExpand="1" build="p" bldLvl="5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  <a:latin typeface="Chalkboard"/>
                <a:cs typeface="Chalkboard"/>
              </a:rPr>
              <a:t>Containment in the Postcolonial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6320" y="1600200"/>
            <a:ext cx="4053840" cy="5135880"/>
          </a:xfrm>
        </p:spPr>
        <p:txBody>
          <a:bodyPr>
            <a:normAutofit lnSpcReduction="10000"/>
          </a:bodyPr>
          <a:lstStyle/>
          <a:p>
            <a:pPr marL="176801" indent="-176801" defTabSz="141441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solidFill>
                  <a:srgbClr val="1178CA"/>
                </a:solidFill>
              </a:rPr>
              <a:t>Crisis in Cuba and Berlin:</a:t>
            </a:r>
          </a:p>
          <a:p>
            <a:pPr marL="353602" lvl="1" indent="-176801" defTabSz="141441">
              <a:spcBef>
                <a:spcPts val="0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lang="en-US" sz="2000" b="1" dirty="0">
                <a:solidFill>
                  <a:srgbClr val="FFFFFF"/>
                </a:solidFill>
                <a:latin typeface="Chalkboard"/>
                <a:cs typeface="Chalkboard"/>
              </a:rPr>
              <a:t>Fidel Castro overthrew Batista in 1959</a:t>
            </a:r>
          </a:p>
          <a:p>
            <a:pPr marL="353602" lvl="1" indent="-176801" defTabSz="141441">
              <a:spcBef>
                <a:spcPts val="0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lang="en-US" sz="2000" b="1" dirty="0">
                <a:solidFill>
                  <a:srgbClr val="FFFFFF"/>
                </a:solidFill>
                <a:latin typeface="Chalkboard"/>
                <a:cs typeface="Chalkboard"/>
              </a:rPr>
              <a:t>Bay of Pigs - CIA operation to try to overthrow Castro in 1961, huge failure</a:t>
            </a:r>
          </a:p>
          <a:p>
            <a:pPr marL="353602" lvl="1" indent="-176801" defTabSz="141441">
              <a:spcBef>
                <a:spcPts val="0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lang="en-US" sz="2000" b="1" dirty="0">
                <a:solidFill>
                  <a:srgbClr val="FFFFFF"/>
                </a:solidFill>
                <a:latin typeface="Chalkboard"/>
                <a:cs typeface="Chalkboard"/>
              </a:rPr>
              <a:t>Khrushchev began construction of the Berlin Wall in 1961 to keep East Berliners from fleeing</a:t>
            </a:r>
          </a:p>
          <a:p>
            <a:pPr marL="353602" lvl="1" indent="-176801" defTabSz="141441">
              <a:spcBef>
                <a:spcPts val="0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lang="en-US" sz="2000" b="1" dirty="0">
                <a:solidFill>
                  <a:srgbClr val="FFFFFF"/>
                </a:solidFill>
                <a:latin typeface="Chalkboard"/>
                <a:cs typeface="Chalkboard"/>
              </a:rPr>
              <a:t>October, 1962 - Cuban Missile Crisis - closest the two sides came to war</a:t>
            </a:r>
          </a:p>
          <a:p>
            <a:pPr marL="530405" lvl="2" indent="-176801" defTabSz="141441">
              <a:spcBef>
                <a:spcPts val="0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lang="en-US" sz="2000" b="1" dirty="0">
                <a:solidFill>
                  <a:srgbClr val="FFFFFF"/>
                </a:solidFill>
                <a:latin typeface="Chalkboard"/>
                <a:cs typeface="Chalkboard"/>
              </a:rPr>
              <a:t>US agreed to remove missiles from Turkey, USSR promised to remove missiles from Cuba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369" y="4915352"/>
            <a:ext cx="2158341" cy="12604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3904" y="4915352"/>
            <a:ext cx="2489200" cy="13984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029" y="3522543"/>
            <a:ext cx="3531098" cy="12643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3522" y="1600200"/>
            <a:ext cx="3454400" cy="156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371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title"/>
          </p:nvPr>
        </p:nvSpPr>
        <p:spPr>
          <a:xfrm>
            <a:off x="605369" y="142875"/>
            <a:ext cx="7645662" cy="136080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5100" dirty="0">
                <a:solidFill>
                  <a:srgbClr val="FFFFFF"/>
                </a:solidFill>
                <a:latin typeface="Chalkboard"/>
                <a:cs typeface="Chalkboard"/>
              </a:rPr>
              <a:t>Containment in the Postcolonial World</a:t>
            </a:r>
          </a:p>
        </p:txBody>
      </p:sp>
      <p:sp>
        <p:nvSpPr>
          <p:cNvPr id="76" name="Shape 76"/>
          <p:cNvSpPr>
            <a:spLocks noGrp="1"/>
          </p:cNvSpPr>
          <p:nvPr>
            <p:ph type="body" idx="1"/>
          </p:nvPr>
        </p:nvSpPr>
        <p:spPr>
          <a:xfrm>
            <a:off x="162561" y="1503681"/>
            <a:ext cx="4734559" cy="50461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216984" indent="-216984" algn="l" defTabSz="173587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800" dirty="0">
                <a:solidFill>
                  <a:srgbClr val="1178CA"/>
                </a:solidFill>
              </a:rPr>
              <a:t>Kennedy and the World:</a:t>
            </a:r>
            <a:endParaRPr sz="1800" dirty="0">
              <a:solidFill>
                <a:srgbClr val="FFFFFF"/>
              </a:solidFill>
            </a:endParaRPr>
          </a:p>
          <a:p>
            <a:pPr marL="433967" lvl="1" indent="-216984" algn="l" defTabSz="173587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800" dirty="0">
                <a:solidFill>
                  <a:srgbClr val="FFFFFF"/>
                </a:solidFill>
                <a:latin typeface="Chalkboard"/>
                <a:cs typeface="Chalkboard"/>
              </a:rPr>
              <a:t>Peace Corps - 2 year commitment by Americans to volunteer in third world regions</a:t>
            </a:r>
          </a:p>
          <a:p>
            <a:pPr marL="650951" lvl="2" indent="-216984" algn="l" defTabSz="173587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800" dirty="0">
                <a:solidFill>
                  <a:srgbClr val="FFFFFF"/>
                </a:solidFill>
                <a:latin typeface="Chalkboard"/>
                <a:cs typeface="Chalkboard"/>
              </a:rPr>
              <a:t>Teaching, social, and economic development</a:t>
            </a:r>
          </a:p>
          <a:p>
            <a:pPr marL="650951" lvl="2" indent="-216984" algn="l" defTabSz="173587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800" dirty="0">
                <a:solidFill>
                  <a:srgbClr val="FFFFFF"/>
                </a:solidFill>
                <a:latin typeface="Chalkboard"/>
                <a:cs typeface="Chalkboard"/>
              </a:rPr>
              <a:t>Hoped to promote America and democracy</a:t>
            </a:r>
          </a:p>
          <a:p>
            <a:pPr marL="433967" lvl="1" indent="-216984" algn="l" defTabSz="173587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800" dirty="0">
                <a:solidFill>
                  <a:srgbClr val="FFFFFF"/>
                </a:solidFill>
                <a:latin typeface="Chalkboard"/>
                <a:cs typeface="Chalkboard"/>
              </a:rPr>
              <a:t>1957 - Sputnik and April 12, 1961 - Yuri Gagarin</a:t>
            </a:r>
          </a:p>
          <a:p>
            <a:pPr marL="650951" lvl="2" indent="-216984" algn="l" defTabSz="173587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800" dirty="0">
                <a:solidFill>
                  <a:srgbClr val="FFFFFF"/>
                </a:solidFill>
                <a:latin typeface="Chalkboard"/>
                <a:cs typeface="Chalkboard"/>
              </a:rPr>
              <a:t>Led to increased spending by US government on science and education</a:t>
            </a:r>
          </a:p>
          <a:p>
            <a:pPr marL="216984" indent="-216984" algn="l" defTabSz="173587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800" dirty="0">
                <a:solidFill>
                  <a:srgbClr val="C13521"/>
                </a:solidFill>
              </a:rPr>
              <a:t>Making a Commitment in Vietnam</a:t>
            </a:r>
          </a:p>
          <a:p>
            <a:pPr marL="433967" lvl="1" indent="-216984" algn="l" defTabSz="173587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800" dirty="0">
                <a:solidFill>
                  <a:srgbClr val="FFFFFF"/>
                </a:solidFill>
                <a:latin typeface="Chalkboard"/>
                <a:cs typeface="Chalkboard"/>
              </a:rPr>
              <a:t>JFK increased military aid to South Vietnam</a:t>
            </a:r>
          </a:p>
          <a:p>
            <a:pPr marL="433967" lvl="1" indent="-216984" algn="l" defTabSz="173587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800" dirty="0">
                <a:solidFill>
                  <a:srgbClr val="FFFFFF"/>
                </a:solidFill>
                <a:latin typeface="Chalkboard"/>
                <a:cs typeface="Chalkboard"/>
              </a:rPr>
              <a:t>Special forces trained South Vietnamese troops</a:t>
            </a:r>
          </a:p>
          <a:p>
            <a:pPr marL="433967" lvl="1" indent="-216984" algn="l" defTabSz="173587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800" dirty="0">
                <a:solidFill>
                  <a:srgbClr val="FFFFFF"/>
                </a:solidFill>
                <a:latin typeface="Chalkboard"/>
                <a:cs typeface="Chalkboard"/>
              </a:rPr>
              <a:t>South Vietnam was led by Diem, a corrupt leader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000" y="1503681"/>
            <a:ext cx="3256280" cy="11074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3980" y="2736850"/>
            <a:ext cx="3289300" cy="21310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7780" y="4947920"/>
            <a:ext cx="33655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6411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build="p" bldLvl="5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0" y="1422400"/>
            <a:ext cx="4582160" cy="5435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96893" indent="-196893" algn="l" defTabSz="157513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800" b="1" dirty="0">
                <a:solidFill>
                  <a:srgbClr val="C13521"/>
                </a:solidFill>
              </a:rPr>
              <a:t>Origins of the Cold War</a:t>
            </a:r>
          </a:p>
          <a:p>
            <a:pPr marL="482642" lvl="1" indent="-285750" algn="l" defTabSz="157513"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1800" b="1" dirty="0">
                <a:solidFill>
                  <a:srgbClr val="FFFFFF"/>
                </a:solidFill>
                <a:latin typeface="Chalkboard"/>
                <a:cs typeface="Chalkboard"/>
              </a:rPr>
              <a:t>Is the enemy of your enemy, your friend, or your enemy?</a:t>
            </a:r>
          </a:p>
          <a:p>
            <a:pPr marL="196893" indent="-196893" algn="l" defTabSz="157513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800" b="1" dirty="0">
                <a:solidFill>
                  <a:srgbClr val="1178CA"/>
                </a:solidFill>
              </a:rPr>
              <a:t>Yalta</a:t>
            </a:r>
            <a:r>
              <a:rPr sz="1800" b="1" dirty="0">
                <a:solidFill>
                  <a:srgbClr val="FFFFFF"/>
                </a:solidFill>
              </a:rPr>
              <a:t>:</a:t>
            </a:r>
          </a:p>
          <a:p>
            <a:pPr marL="482642" lvl="1" indent="-285750" algn="l" defTabSz="157513"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1800" b="1" dirty="0">
                <a:solidFill>
                  <a:srgbClr val="FFFFFF"/>
                </a:solidFill>
                <a:latin typeface="Chalkboard"/>
                <a:cs typeface="Chalkboard"/>
              </a:rPr>
              <a:t>Last meeting of the “Big 3”</a:t>
            </a:r>
          </a:p>
          <a:p>
            <a:pPr marL="482642" lvl="1" indent="-285750" algn="l" defTabSz="157513"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1800" b="1" dirty="0">
                <a:solidFill>
                  <a:srgbClr val="FFFFFF"/>
                </a:solidFill>
                <a:latin typeface="Chalkboard"/>
                <a:cs typeface="Chalkboard"/>
              </a:rPr>
              <a:t>Stalin promised “free and unfettered elections” in Poland at a later date</a:t>
            </a:r>
          </a:p>
          <a:p>
            <a:pPr marL="482642" lvl="1" indent="-285750" algn="l" defTabSz="157513"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1800" b="1" dirty="0">
                <a:solidFill>
                  <a:srgbClr val="FFFFFF"/>
                </a:solidFill>
                <a:latin typeface="Chalkboard"/>
                <a:cs typeface="Chalkboard"/>
              </a:rPr>
              <a:t>Germany was divided into 4 </a:t>
            </a:r>
          </a:p>
          <a:p>
            <a:pPr marL="482642" lvl="1" indent="-285750" algn="l" defTabSz="157513"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1800" b="1" dirty="0">
                <a:solidFill>
                  <a:srgbClr val="FFFFFF"/>
                </a:solidFill>
                <a:latin typeface="Chalkboard"/>
                <a:cs typeface="Chalkboard"/>
              </a:rPr>
              <a:t>United Nations (UN) was agreed upon</a:t>
            </a:r>
          </a:p>
          <a:p>
            <a:pPr marL="196893" indent="-196893" algn="l" defTabSz="157513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800" b="1" dirty="0">
                <a:solidFill>
                  <a:srgbClr val="1178CA"/>
                </a:solidFill>
              </a:rPr>
              <a:t>Potsdam</a:t>
            </a:r>
            <a:r>
              <a:rPr sz="1800" b="1" dirty="0">
                <a:solidFill>
                  <a:srgbClr val="FFFFFF"/>
                </a:solidFill>
              </a:rPr>
              <a:t>:</a:t>
            </a:r>
          </a:p>
          <a:p>
            <a:pPr marL="482642" lvl="1" indent="-285750" algn="l" defTabSz="157513"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1800" b="1" dirty="0">
                <a:solidFill>
                  <a:srgbClr val="FFFFFF"/>
                </a:solidFill>
                <a:latin typeface="Chalkboard"/>
                <a:cs typeface="Chalkboard"/>
              </a:rPr>
              <a:t>Truman replaced FDR at the Potsdam Conference</a:t>
            </a:r>
          </a:p>
          <a:p>
            <a:pPr marL="482642" lvl="1" indent="-285750" algn="l" defTabSz="157513"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1800" b="1" dirty="0">
                <a:solidFill>
                  <a:srgbClr val="FFFFFF"/>
                </a:solidFill>
                <a:latin typeface="Chalkboard"/>
                <a:cs typeface="Chalkboard"/>
              </a:rPr>
              <a:t>Stalin did not allow self-determination in Eastern Europe</a:t>
            </a:r>
          </a:p>
          <a:p>
            <a:pPr marL="482642" lvl="1" indent="-285750" algn="l" defTabSz="157513"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1800" b="1" dirty="0">
                <a:solidFill>
                  <a:srgbClr val="FFFFFF"/>
                </a:solidFill>
                <a:latin typeface="Chalkboard"/>
                <a:cs typeface="Chalkboard"/>
              </a:rPr>
              <a:t>Churchill’s “Iron curtain” speech</a:t>
            </a:r>
          </a:p>
        </p:txBody>
      </p:sp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961319" y="64292"/>
            <a:ext cx="7358063" cy="1358108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411479">
              <a:defRPr sz="6479"/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4600" b="1" dirty="0">
                <a:solidFill>
                  <a:srgbClr val="FFFFFF"/>
                </a:solidFill>
                <a:latin typeface="Chalkboard"/>
                <a:cs typeface="Chalkboard"/>
              </a:rPr>
              <a:t>Containment and a Divided Global Order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6367" y="1903208"/>
            <a:ext cx="3657600" cy="2222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5588" y="4300950"/>
            <a:ext cx="3263900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31725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p" bldLvl="5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American Typewriter"/>
                <a:cs typeface="American Typewriter"/>
              </a:rPr>
              <a:t>The Recap </a:t>
            </a:r>
            <a:endParaRPr lang="en-US" b="1" dirty="0">
              <a:latin typeface="American Typewriter"/>
              <a:cs typeface="American Typewri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457200" lvl="0" indent="-457200" defTabSz="274320">
              <a:spcBef>
                <a:spcPts val="2100"/>
              </a:spcBef>
              <a:buClr>
                <a:srgbClr val="FF0000"/>
              </a:buClr>
              <a:buFont typeface="Wingdings" charset="2"/>
              <a:buChar char="q"/>
              <a:defRPr sz="1800">
                <a:solidFill>
                  <a:srgbClr val="000000"/>
                </a:solidFill>
              </a:defRPr>
            </a:pPr>
            <a:r>
              <a:rPr lang="en-US" sz="3200" b="1" dirty="0">
                <a:solidFill>
                  <a:srgbClr val="FFFFFF"/>
                </a:solidFill>
              </a:rPr>
              <a:t>Truman Doctrine and Marshall Plan</a:t>
            </a:r>
          </a:p>
          <a:p>
            <a:pPr marL="457200" lvl="0" indent="-457200" defTabSz="274320">
              <a:spcBef>
                <a:spcPts val="2100"/>
              </a:spcBef>
              <a:buClr>
                <a:srgbClr val="FF0000"/>
              </a:buClr>
              <a:buFont typeface="Wingdings" charset="2"/>
              <a:buChar char="q"/>
              <a:defRPr sz="1800">
                <a:solidFill>
                  <a:srgbClr val="000000"/>
                </a:solidFill>
              </a:defRPr>
            </a:pPr>
            <a:r>
              <a:rPr lang="en-US" sz="3200" b="1" dirty="0">
                <a:solidFill>
                  <a:srgbClr val="FFFFFF"/>
                </a:solidFill>
              </a:rPr>
              <a:t>Berlin Airlift </a:t>
            </a:r>
          </a:p>
          <a:p>
            <a:pPr marL="457200" lvl="0" indent="-457200" defTabSz="274320">
              <a:spcBef>
                <a:spcPts val="2100"/>
              </a:spcBef>
              <a:buClr>
                <a:srgbClr val="FF0000"/>
              </a:buClr>
              <a:buFont typeface="Wingdings" charset="2"/>
              <a:buChar char="q"/>
              <a:defRPr sz="1800">
                <a:solidFill>
                  <a:srgbClr val="000000"/>
                </a:solidFill>
              </a:defRPr>
            </a:pPr>
            <a:r>
              <a:rPr lang="en-US" sz="3200" b="1" dirty="0">
                <a:solidFill>
                  <a:srgbClr val="FFFFFF"/>
                </a:solidFill>
              </a:rPr>
              <a:t>NATO</a:t>
            </a:r>
          </a:p>
          <a:p>
            <a:pPr marL="457200" lvl="0" indent="-457200" defTabSz="274320">
              <a:spcBef>
                <a:spcPts val="2100"/>
              </a:spcBef>
              <a:buClr>
                <a:srgbClr val="FF0000"/>
              </a:buClr>
              <a:buFont typeface="Wingdings" charset="2"/>
              <a:buChar char="q"/>
              <a:defRPr sz="1800">
                <a:solidFill>
                  <a:srgbClr val="000000"/>
                </a:solidFill>
              </a:defRPr>
            </a:pPr>
            <a:r>
              <a:rPr lang="en-US" sz="3200" b="1" dirty="0">
                <a:solidFill>
                  <a:srgbClr val="FFFFFF"/>
                </a:solidFill>
              </a:rPr>
              <a:t>Korean War</a:t>
            </a:r>
          </a:p>
          <a:p>
            <a:pPr marL="457200" lvl="0" indent="-457200" defTabSz="274320">
              <a:spcBef>
                <a:spcPts val="2100"/>
              </a:spcBef>
              <a:buClr>
                <a:srgbClr val="FF0000"/>
              </a:buClr>
              <a:buFont typeface="Wingdings" charset="2"/>
              <a:buChar char="q"/>
              <a:defRPr sz="1800">
                <a:solidFill>
                  <a:srgbClr val="000000"/>
                </a:solidFill>
              </a:defRPr>
            </a:pPr>
            <a:r>
              <a:rPr lang="en-US" sz="3200" b="1" dirty="0">
                <a:solidFill>
                  <a:srgbClr val="FFFFFF"/>
                </a:solidFill>
              </a:rPr>
              <a:t>1948 Election</a:t>
            </a:r>
          </a:p>
          <a:p>
            <a:pPr marL="457200" lvl="0" indent="-457200" defTabSz="274320">
              <a:spcBef>
                <a:spcPts val="2100"/>
              </a:spcBef>
              <a:buClr>
                <a:srgbClr val="FF0000"/>
              </a:buClr>
              <a:buFont typeface="Wingdings" charset="2"/>
              <a:buChar char="q"/>
              <a:defRPr sz="1800">
                <a:solidFill>
                  <a:srgbClr val="000000"/>
                </a:solidFill>
              </a:defRPr>
            </a:pPr>
            <a:r>
              <a:rPr lang="en-US" sz="3200" b="1" dirty="0">
                <a:solidFill>
                  <a:srgbClr val="FFFFFF"/>
                </a:solidFill>
              </a:rPr>
              <a:t>McCarthyism and the 2nd Red Scare</a:t>
            </a:r>
          </a:p>
          <a:p>
            <a:pPr marL="457200" lvl="0" indent="-457200" defTabSz="274320">
              <a:spcBef>
                <a:spcPts val="2100"/>
              </a:spcBef>
              <a:buClr>
                <a:srgbClr val="FF0000"/>
              </a:buClr>
              <a:buFont typeface="Wingdings" charset="2"/>
              <a:buChar char="q"/>
              <a:defRPr sz="1800">
                <a:solidFill>
                  <a:srgbClr val="000000"/>
                </a:solidFill>
              </a:defRPr>
            </a:pPr>
            <a:r>
              <a:rPr lang="en-US" sz="3200" b="1" dirty="0">
                <a:solidFill>
                  <a:srgbClr val="FFFFFF"/>
                </a:solidFill>
              </a:rPr>
              <a:t>The Cold War and Eisenhower</a:t>
            </a:r>
          </a:p>
          <a:p>
            <a:pPr marL="457200" lvl="0" indent="-457200" defTabSz="274320">
              <a:spcBef>
                <a:spcPts val="2100"/>
              </a:spcBef>
              <a:buClr>
                <a:srgbClr val="FF0000"/>
              </a:buClr>
              <a:buFont typeface="Wingdings" charset="2"/>
              <a:buChar char="q"/>
              <a:defRPr sz="1800">
                <a:solidFill>
                  <a:srgbClr val="000000"/>
                </a:solidFill>
              </a:defRPr>
            </a:pPr>
            <a:r>
              <a:rPr lang="en-US" sz="3200" b="1" dirty="0">
                <a:solidFill>
                  <a:srgbClr val="FFFFFF"/>
                </a:solidFill>
              </a:rPr>
              <a:t>The Election of 1960</a:t>
            </a:r>
          </a:p>
          <a:p>
            <a:pPr marL="457200" lvl="0" indent="-457200" defTabSz="274320">
              <a:spcBef>
                <a:spcPts val="2100"/>
              </a:spcBef>
              <a:buClr>
                <a:srgbClr val="FF0000"/>
              </a:buClr>
              <a:buFont typeface="Wingdings" charset="2"/>
              <a:buChar char="q"/>
              <a:defRPr sz="1800">
                <a:solidFill>
                  <a:srgbClr val="000000"/>
                </a:solidFill>
              </a:defRPr>
            </a:pPr>
            <a:r>
              <a:rPr lang="en-US" sz="3200" b="1" dirty="0" smtClean="0">
                <a:solidFill>
                  <a:srgbClr val="FFFFFF"/>
                </a:solidFill>
              </a:rPr>
              <a:t>Cuba</a:t>
            </a:r>
            <a:endParaRPr lang="en-US" sz="3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302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  <a:latin typeface="Chalkboard"/>
                <a:cs typeface="Chalkboard"/>
              </a:rPr>
              <a:t>Containment and a Divided Global 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1"/>
            <a:ext cx="9144000" cy="2331720"/>
          </a:xfrm>
        </p:spPr>
        <p:txBody>
          <a:bodyPr/>
          <a:lstStyle/>
          <a:p>
            <a:pPr marL="172783" indent="-172783" defTabSz="138227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1800" b="1" dirty="0">
                <a:solidFill>
                  <a:srgbClr val="C13521"/>
                </a:solidFill>
              </a:rPr>
              <a:t>The Containment Strategy</a:t>
            </a:r>
          </a:p>
          <a:p>
            <a:pPr marL="458534" lvl="1" indent="-285750" defTabSz="138227">
              <a:spcBef>
                <a:spcPts val="0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lang="en-US" sz="1800" b="1" dirty="0">
                <a:solidFill>
                  <a:srgbClr val="FFFFFF"/>
                </a:solidFill>
              </a:rPr>
              <a:t>3 issues that concerned Truman:</a:t>
            </a:r>
          </a:p>
          <a:p>
            <a:pPr marL="688466" lvl="2" indent="-342900" defTabSz="138227">
              <a:spcBef>
                <a:spcPts val="0"/>
              </a:spcBef>
              <a:buFont typeface="+mj-lt"/>
              <a:buAutoNum type="arabicPeriod"/>
              <a:defRPr sz="1800">
                <a:solidFill>
                  <a:srgbClr val="000000"/>
                </a:solidFill>
              </a:defRPr>
            </a:pPr>
            <a:r>
              <a:rPr lang="en-US" sz="1800" b="1" dirty="0">
                <a:solidFill>
                  <a:srgbClr val="FFFFFF"/>
                </a:solidFill>
                <a:latin typeface="Chalkboard"/>
                <a:cs typeface="Chalkboard"/>
              </a:rPr>
              <a:t>Soviet Union wanted access to oil in Iran, and the Mediterranean through Turkey</a:t>
            </a:r>
          </a:p>
          <a:p>
            <a:pPr marL="688466" lvl="2" indent="-342900" defTabSz="138227">
              <a:spcBef>
                <a:spcPts val="0"/>
              </a:spcBef>
              <a:buFont typeface="+mj-lt"/>
              <a:buAutoNum type="arabicPeriod"/>
              <a:defRPr sz="1800">
                <a:solidFill>
                  <a:srgbClr val="000000"/>
                </a:solidFill>
              </a:defRPr>
            </a:pPr>
            <a:r>
              <a:rPr lang="en-US" sz="1800" b="1" dirty="0">
                <a:solidFill>
                  <a:srgbClr val="FFFFFF"/>
                </a:solidFill>
                <a:latin typeface="Chalkboard"/>
                <a:cs typeface="Chalkboard"/>
              </a:rPr>
              <a:t>Civil War in Greece - monarchists vs. communist party</a:t>
            </a:r>
          </a:p>
          <a:p>
            <a:pPr marL="688466" lvl="2" indent="-342900" defTabSz="138227">
              <a:spcBef>
                <a:spcPts val="0"/>
              </a:spcBef>
              <a:buFont typeface="+mj-lt"/>
              <a:buAutoNum type="arabicPeriod"/>
              <a:defRPr sz="1800">
                <a:solidFill>
                  <a:srgbClr val="000000"/>
                </a:solidFill>
              </a:defRPr>
            </a:pPr>
            <a:r>
              <a:rPr lang="en-US" sz="1800" b="1" dirty="0">
                <a:solidFill>
                  <a:srgbClr val="FFFFFF"/>
                </a:solidFill>
                <a:latin typeface="Chalkboard"/>
                <a:cs typeface="Chalkboard"/>
              </a:rPr>
              <a:t>Communist parties increased in popularity as the economy of Europe suffered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31260"/>
            <a:ext cx="2768600" cy="31267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5405" y="3731260"/>
            <a:ext cx="2628900" cy="3098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9600" y="3810000"/>
            <a:ext cx="2712720" cy="302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301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xfrm>
            <a:off x="892969" y="53577"/>
            <a:ext cx="7358063" cy="1277383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411479">
              <a:defRPr sz="6479"/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4600" b="1" dirty="0">
                <a:solidFill>
                  <a:srgbClr val="FFFFFF"/>
                </a:solidFill>
                <a:latin typeface="Chalkboard"/>
                <a:cs typeface="Chalkboard"/>
              </a:rPr>
              <a:t>Containment and a Divided Global Order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idx="1"/>
          </p:nvPr>
        </p:nvSpPr>
        <p:spPr>
          <a:xfrm>
            <a:off x="81280" y="1330960"/>
            <a:ext cx="3495039" cy="537464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172783" indent="-172783" algn="l" defTabSz="138227">
              <a:spcBef>
                <a:spcPts val="1055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800" dirty="0" smtClean="0">
                <a:solidFill>
                  <a:srgbClr val="1178CA"/>
                </a:solidFill>
              </a:rPr>
              <a:t>Toward </a:t>
            </a:r>
            <a:r>
              <a:rPr sz="1800" dirty="0">
                <a:solidFill>
                  <a:srgbClr val="1178CA"/>
                </a:solidFill>
              </a:rPr>
              <a:t>an Uneasy Peace</a:t>
            </a:r>
            <a:r>
              <a:rPr sz="1800" dirty="0">
                <a:solidFill>
                  <a:srgbClr val="FFFFFF"/>
                </a:solidFill>
              </a:rPr>
              <a:t>:</a:t>
            </a:r>
          </a:p>
          <a:p>
            <a:pPr marL="458534" lvl="1" indent="-285750" algn="l" defTabSz="138227">
              <a:spcBef>
                <a:spcPts val="1055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1800" b="1" dirty="0">
                <a:solidFill>
                  <a:srgbClr val="FFFFFF"/>
                </a:solidFill>
                <a:latin typeface="Chalkboard"/>
                <a:cs typeface="Chalkboard"/>
              </a:rPr>
              <a:t>**George F. Kennan** - urged the Containment of the Soviet Union through counterforce</a:t>
            </a:r>
          </a:p>
          <a:p>
            <a:pPr marL="458534" lvl="1" indent="-285750" algn="l" defTabSz="138227">
              <a:spcBef>
                <a:spcPts val="1055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1800" b="1" dirty="0">
                <a:solidFill>
                  <a:srgbClr val="FFFFFF"/>
                </a:solidFill>
                <a:latin typeface="Chalkboard"/>
                <a:cs typeface="Chalkboard"/>
              </a:rPr>
              <a:t>Truman Doctrine - Provided $400 million in aid to Greece and Turkey to resist communism</a:t>
            </a:r>
          </a:p>
          <a:p>
            <a:pPr marL="458534" lvl="1" indent="-285750" algn="l" defTabSz="138227">
              <a:spcBef>
                <a:spcPts val="1055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1800" b="1" dirty="0">
                <a:solidFill>
                  <a:srgbClr val="FFFFFF"/>
                </a:solidFill>
                <a:latin typeface="Chalkboard"/>
                <a:cs typeface="Chalkboard"/>
              </a:rPr>
              <a:t>Marshall Plan - $13 billion to help rebuild war-torn Europe; hoped to make communism less appealing in Europe </a:t>
            </a:r>
          </a:p>
          <a:p>
            <a:pPr marL="458534" lvl="1" indent="-285750" algn="l" defTabSz="138227">
              <a:spcBef>
                <a:spcPts val="1055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1800" b="1" dirty="0">
                <a:solidFill>
                  <a:srgbClr val="FFFFFF"/>
                </a:solidFill>
                <a:latin typeface="Chalkboard"/>
                <a:cs typeface="Chalkboard"/>
              </a:rPr>
              <a:t>The Soviet Union rejected the aid and forbade Eastern European countries from receiving aid as well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0413" y="3695700"/>
            <a:ext cx="2346067" cy="3009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5513" y="1849120"/>
            <a:ext cx="2476500" cy="30886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1280" y="1532795"/>
            <a:ext cx="2235200" cy="193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04219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uild="p" bldLvl="5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xfrm>
            <a:off x="811689" y="53577"/>
            <a:ext cx="7358063" cy="1135143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411479">
              <a:defRPr sz="6479"/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4600" dirty="0">
                <a:solidFill>
                  <a:srgbClr val="FFFFFF"/>
                </a:solidFill>
                <a:latin typeface="Chalkboard"/>
                <a:cs typeface="Chalkboard"/>
              </a:rPr>
              <a:t>Containment and a Divided Global Order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xfrm>
            <a:off x="4754881" y="1513840"/>
            <a:ext cx="4216400" cy="460315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61183" indent="-261183" algn="l" defTabSz="208947">
              <a:spcBef>
                <a:spcPts val="417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000" b="1" dirty="0">
                <a:solidFill>
                  <a:srgbClr val="C13521"/>
                </a:solidFill>
              </a:rPr>
              <a:t>The Containment Strategy</a:t>
            </a:r>
          </a:p>
          <a:p>
            <a:pPr marL="261183" indent="-261183" algn="l" defTabSz="208947">
              <a:spcBef>
                <a:spcPts val="417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000" b="1" dirty="0">
                <a:solidFill>
                  <a:srgbClr val="1178CA"/>
                </a:solidFill>
              </a:rPr>
              <a:t>East and West in the New Europe</a:t>
            </a:r>
            <a:r>
              <a:rPr sz="2000" b="1" dirty="0">
                <a:solidFill>
                  <a:srgbClr val="FFFFFF"/>
                </a:solidFill>
              </a:rPr>
              <a:t>:</a:t>
            </a:r>
          </a:p>
          <a:p>
            <a:pPr marL="546934" lvl="1" indent="-285750" algn="l" defTabSz="208947">
              <a:spcBef>
                <a:spcPts val="417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000" b="1" dirty="0">
                <a:solidFill>
                  <a:srgbClr val="FFFFFF"/>
                </a:solidFill>
                <a:latin typeface="Chalkboard"/>
                <a:cs typeface="Chalkboard"/>
              </a:rPr>
              <a:t>Berlin Blockade (June, 1948) -&gt; Berlin Airlift </a:t>
            </a:r>
          </a:p>
          <a:p>
            <a:pPr marL="546934" lvl="1" indent="-285750" algn="l" defTabSz="208947">
              <a:spcBef>
                <a:spcPts val="417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000" b="1" dirty="0">
                <a:solidFill>
                  <a:srgbClr val="FFFFFF"/>
                </a:solidFill>
                <a:latin typeface="Chalkboard"/>
                <a:cs typeface="Chalkboard"/>
              </a:rPr>
              <a:t>North Atlantic Treaty Organization (NATO) - peace time alliance, “an attack on one is an attack on all”</a:t>
            </a:r>
          </a:p>
          <a:p>
            <a:pPr marL="546934" lvl="1" indent="-285750" algn="l" defTabSz="208947">
              <a:spcBef>
                <a:spcPts val="417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000" b="1" dirty="0">
                <a:solidFill>
                  <a:srgbClr val="FFFFFF"/>
                </a:solidFill>
                <a:latin typeface="Chalkboard"/>
                <a:cs typeface="Chalkboard"/>
              </a:rPr>
              <a:t>The Soviet Union responded later with the Warsaw Pact</a:t>
            </a:r>
          </a:p>
          <a:p>
            <a:pPr marL="261183" indent="-261183" algn="l" defTabSz="208947">
              <a:spcBef>
                <a:spcPts val="417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000" b="1" dirty="0">
                <a:solidFill>
                  <a:srgbClr val="1178CA"/>
                </a:solidFill>
              </a:rPr>
              <a:t>NSC-68:</a:t>
            </a:r>
          </a:p>
          <a:p>
            <a:pPr marL="546934" lvl="1" indent="-285750" algn="l" defTabSz="208947">
              <a:spcBef>
                <a:spcPts val="417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000" b="1" dirty="0">
                <a:solidFill>
                  <a:srgbClr val="FFFFFF"/>
                </a:solidFill>
                <a:latin typeface="Chalkboard"/>
                <a:cs typeface="Chalkboard"/>
              </a:rPr>
              <a:t>Painted the USSR more starkly than Kennan</a:t>
            </a:r>
          </a:p>
          <a:p>
            <a:pPr marL="546934" lvl="1" indent="-285750" algn="l" defTabSz="208947">
              <a:spcBef>
                <a:spcPts val="417"/>
              </a:spcBef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000" b="1" dirty="0">
                <a:solidFill>
                  <a:srgbClr val="FFFFFF"/>
                </a:solidFill>
                <a:latin typeface="Chalkboard"/>
                <a:cs typeface="Chalkboard"/>
              </a:rPr>
              <a:t>Led to a drastic buildup of the military </a:t>
            </a:r>
          </a:p>
        </p:txBody>
      </p:sp>
      <p:pic>
        <p:nvPicPr>
          <p:cNvPr id="47" name="Flag_of_NATO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16446" y="1683207"/>
            <a:ext cx="2199210" cy="1649407"/>
          </a:xfrm>
          <a:prstGeom prst="rect">
            <a:avLst/>
          </a:prstGeom>
          <a:ln w="88900">
            <a:miter lim="400000"/>
          </a:ln>
        </p:spPr>
      </p:pic>
      <p:pic>
        <p:nvPicPr>
          <p:cNvPr id="48" name="630px-C-54landingattemplehof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7033" y="3444374"/>
            <a:ext cx="3267582" cy="3111983"/>
          </a:xfrm>
          <a:prstGeom prst="rect">
            <a:avLst/>
          </a:prstGeom>
          <a:ln w="889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7824873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build="p" bldLvl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xfrm>
            <a:off x="871538" y="-6828"/>
            <a:ext cx="7358063" cy="1439388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411479">
              <a:defRPr sz="6479"/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4600" b="1" dirty="0">
                <a:solidFill>
                  <a:srgbClr val="FFFFFF"/>
                </a:solidFill>
                <a:latin typeface="Chalkboard"/>
                <a:cs typeface="Chalkboard"/>
              </a:rPr>
              <a:t>Containment and a Divided Global Order</a:t>
            </a:r>
          </a:p>
        </p:txBody>
      </p:sp>
      <p:sp>
        <p:nvSpPr>
          <p:cNvPr id="51" name="Shape 51"/>
          <p:cNvSpPr>
            <a:spLocks noGrp="1"/>
          </p:cNvSpPr>
          <p:nvPr>
            <p:ph type="body" idx="1"/>
          </p:nvPr>
        </p:nvSpPr>
        <p:spPr>
          <a:xfrm>
            <a:off x="121921" y="1582440"/>
            <a:ext cx="3870959" cy="4967382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2783" indent="-172783" algn="l" defTabSz="138227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00" b="1" dirty="0">
                <a:solidFill>
                  <a:srgbClr val="C13521"/>
                </a:solidFill>
              </a:rPr>
              <a:t>Containment in Asia</a:t>
            </a:r>
          </a:p>
          <a:p>
            <a:pPr marL="172783" indent="-172783" algn="l" defTabSz="138227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400" b="1" dirty="0">
                <a:solidFill>
                  <a:srgbClr val="1178CA"/>
                </a:solidFill>
              </a:rPr>
              <a:t>Civil War in China:</a:t>
            </a:r>
            <a:endParaRPr sz="2400" b="1" dirty="0">
              <a:solidFill>
                <a:srgbClr val="FFFFFF"/>
              </a:solidFill>
            </a:endParaRPr>
          </a:p>
          <a:p>
            <a:pPr marL="345567" lvl="1" indent="-172783" algn="l" defTabSz="138227"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400" b="1" dirty="0">
                <a:solidFill>
                  <a:srgbClr val="FFFFFF"/>
                </a:solidFill>
                <a:latin typeface="Chalkboard"/>
                <a:cs typeface="Chalkboard"/>
              </a:rPr>
              <a:t>Communists (Mao) vs. Nationalists (Jiang)</a:t>
            </a:r>
          </a:p>
          <a:p>
            <a:pPr marL="345567" lvl="1" indent="-172783" algn="l" defTabSz="138227"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400" b="1" dirty="0">
                <a:solidFill>
                  <a:srgbClr val="FFFFFF"/>
                </a:solidFill>
                <a:latin typeface="Chalkboard"/>
                <a:cs typeface="Chalkboard"/>
              </a:rPr>
              <a:t>Truman eventually cut off aid to Jiang and Mao and the Communists took control</a:t>
            </a:r>
          </a:p>
          <a:p>
            <a:pPr marL="345567" lvl="1" indent="-172783" algn="l" defTabSz="138227"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2400" b="1" dirty="0">
                <a:solidFill>
                  <a:srgbClr val="FFFFFF"/>
                </a:solidFill>
                <a:latin typeface="Chalkboard"/>
                <a:cs typeface="Chalkboard"/>
              </a:rPr>
              <a:t>Truman was blamed for “losing” </a:t>
            </a:r>
            <a:r>
              <a:rPr sz="2400" b="1" dirty="0" smtClean="0">
                <a:solidFill>
                  <a:srgbClr val="FFFFFF"/>
                </a:solidFill>
                <a:latin typeface="Chalkboard"/>
                <a:cs typeface="Chalkboard"/>
              </a:rPr>
              <a:t>China</a:t>
            </a:r>
            <a:endParaRPr sz="2400" b="1" dirty="0">
              <a:solidFill>
                <a:srgbClr val="FFFFFF"/>
              </a:solidFill>
              <a:latin typeface="Chalkboard"/>
              <a:cs typeface="Chalkboard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4101" y="2161560"/>
            <a:ext cx="3365500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97339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build="p" bldLvl="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280"/>
            <a:ext cx="7467600" cy="113792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  <a:latin typeface="Chalkboard"/>
                <a:cs typeface="Chalkboard"/>
              </a:rPr>
              <a:t>Containment and a Divided Global 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3280" y="1600200"/>
            <a:ext cx="4246880" cy="5125720"/>
          </a:xfrm>
        </p:spPr>
        <p:txBody>
          <a:bodyPr>
            <a:normAutofit/>
          </a:bodyPr>
          <a:lstStyle/>
          <a:p>
            <a:pPr marL="172783" indent="-172783" defTabSz="138227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1800" b="1" dirty="0">
                <a:solidFill>
                  <a:srgbClr val="1178CA"/>
                </a:solidFill>
              </a:rPr>
              <a:t>The Korean War:</a:t>
            </a:r>
          </a:p>
          <a:p>
            <a:pPr marL="345567" lvl="1" indent="-172783" defTabSz="138227"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lang="en-US" sz="1800" b="1" dirty="0">
                <a:solidFill>
                  <a:srgbClr val="FFFFFF"/>
                </a:solidFill>
                <a:latin typeface="Chalkboard"/>
                <a:cs typeface="Chalkboard"/>
              </a:rPr>
              <a:t>Korea was divided at the 38th parallel, USSR supported the North, US the South</a:t>
            </a:r>
          </a:p>
          <a:p>
            <a:pPr marL="345567" lvl="1" indent="-172783" defTabSz="138227"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lang="en-US" sz="1800" b="1" dirty="0">
                <a:solidFill>
                  <a:srgbClr val="FFFFFF"/>
                </a:solidFill>
                <a:latin typeface="Chalkboard"/>
                <a:cs typeface="Chalkboard"/>
              </a:rPr>
              <a:t>North Korea attacked the South in June, 1952</a:t>
            </a:r>
          </a:p>
          <a:p>
            <a:pPr marL="345567" lvl="1" indent="-172783" defTabSz="138227"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lang="en-US" sz="1800" b="1" dirty="0">
                <a:solidFill>
                  <a:srgbClr val="FFFFFF"/>
                </a:solidFill>
                <a:latin typeface="Chalkboard"/>
                <a:cs typeface="Chalkboard"/>
              </a:rPr>
              <a:t>Truman fired General MacArthur for criticizing the war</a:t>
            </a:r>
          </a:p>
          <a:p>
            <a:pPr marL="345567" lvl="1" indent="-172783" defTabSz="138227"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lang="en-US" sz="1800" b="1" dirty="0">
                <a:solidFill>
                  <a:srgbClr val="FFFFFF"/>
                </a:solidFill>
                <a:latin typeface="Chalkboard"/>
                <a:cs typeface="Chalkboard"/>
              </a:rPr>
              <a:t>War fought without Congressional approval; desegregated units</a:t>
            </a:r>
          </a:p>
          <a:p>
            <a:pPr marL="345567" lvl="1" indent="-172783" defTabSz="138227"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lang="en-US" sz="1800" b="1" dirty="0">
                <a:solidFill>
                  <a:srgbClr val="FFFFFF"/>
                </a:solidFill>
                <a:latin typeface="Chalkboard"/>
                <a:cs typeface="Chalkboard"/>
              </a:rPr>
              <a:t>The War ended with Eisenhower’s </a:t>
            </a:r>
            <a:r>
              <a:rPr lang="en-US" sz="1800" b="1" dirty="0" smtClean="0">
                <a:solidFill>
                  <a:srgbClr val="FFFFFF"/>
                </a:solidFill>
                <a:latin typeface="Chalkboard"/>
                <a:cs typeface="Chalkboard"/>
              </a:rPr>
              <a:t>administration</a:t>
            </a:r>
            <a:endParaRPr lang="en-US" sz="1800" b="1" dirty="0">
              <a:solidFill>
                <a:srgbClr val="FFFFFF"/>
              </a:solidFill>
              <a:latin typeface="Chalkboard"/>
              <a:cs typeface="Chalkboard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8880" y="1427778"/>
            <a:ext cx="2092960" cy="2400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59" y="3929678"/>
            <a:ext cx="2245360" cy="26438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8880" y="3929678"/>
            <a:ext cx="2021840" cy="26438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970578"/>
            <a:ext cx="1685977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84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  <a:latin typeface="Chalkboard"/>
                <a:cs typeface="Chalkboard"/>
              </a:rPr>
              <a:t>Containment and a Divided Global 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087360" cy="1132840"/>
          </a:xfrm>
        </p:spPr>
        <p:txBody>
          <a:bodyPr/>
          <a:lstStyle/>
          <a:p>
            <a:pPr marL="172783" indent="-172783" defTabSz="138227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1800" b="1" dirty="0">
                <a:solidFill>
                  <a:srgbClr val="1178CA"/>
                </a:solidFill>
              </a:rPr>
              <a:t>The Munich Analogy:</a:t>
            </a:r>
          </a:p>
          <a:p>
            <a:pPr marL="345567" lvl="1" indent="-172783" defTabSz="138227"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lang="en-US" sz="1800" b="1" dirty="0">
                <a:solidFill>
                  <a:srgbClr val="FFFFFF"/>
                </a:solidFill>
                <a:latin typeface="Chalkboard"/>
                <a:cs typeface="Chalkboard"/>
              </a:rPr>
              <a:t>Fear of “appeasing” Russian leaders was a powerful motive for US presidents</a:t>
            </a:r>
          </a:p>
          <a:p>
            <a:pPr marL="36576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733041"/>
            <a:ext cx="8087360" cy="288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92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/>
          </p:cNvSpPr>
          <p:nvPr>
            <p:ph type="title"/>
          </p:nvPr>
        </p:nvSpPr>
        <p:spPr>
          <a:xfrm>
            <a:off x="605369" y="142875"/>
            <a:ext cx="7645662" cy="852805"/>
          </a:xfrm>
          <a:prstGeom prst="rect">
            <a:avLst/>
          </a:prstGeom>
        </p:spPr>
        <p:txBody>
          <a:bodyPr/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5100" dirty="0">
                <a:solidFill>
                  <a:srgbClr val="FFFFFF"/>
                </a:solidFill>
                <a:latin typeface="Chalkboard"/>
                <a:cs typeface="Chalkboard"/>
              </a:rPr>
              <a:t>Cold War Liberalism</a:t>
            </a:r>
          </a:p>
        </p:txBody>
      </p:sp>
      <p:sp>
        <p:nvSpPr>
          <p:cNvPr id="55" name="Shape 55"/>
          <p:cNvSpPr>
            <a:spLocks noGrp="1"/>
          </p:cNvSpPr>
          <p:nvPr>
            <p:ph type="body" idx="1"/>
          </p:nvPr>
        </p:nvSpPr>
        <p:spPr>
          <a:xfrm>
            <a:off x="0" y="965200"/>
            <a:ext cx="3850640" cy="5232399"/>
          </a:xfrm>
          <a:prstGeom prst="rect">
            <a:avLst/>
          </a:prstGeom>
        </p:spPr>
        <p:txBody>
          <a:bodyPr>
            <a:noAutofit/>
          </a:bodyPr>
          <a:lstStyle/>
          <a:p>
            <a:pPr marL="196893" indent="-196893" algn="l" defTabSz="157513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800" b="1" dirty="0">
                <a:solidFill>
                  <a:srgbClr val="C13521"/>
                </a:solidFill>
              </a:rPr>
              <a:t>Truman and the End of Reform</a:t>
            </a:r>
          </a:p>
          <a:p>
            <a:pPr marL="393785" lvl="1" indent="-196893" algn="l" defTabSz="157513"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1800" b="1" dirty="0">
                <a:solidFill>
                  <a:srgbClr val="FFFFFF"/>
                </a:solidFill>
                <a:latin typeface="Chalkboard"/>
                <a:cs typeface="Chalkboard"/>
              </a:rPr>
              <a:t>Cold War Liberalism - preservation of New Deal programs, as well as a containment policy</a:t>
            </a:r>
          </a:p>
          <a:p>
            <a:pPr marL="393785" lvl="1" indent="-196893" algn="l" defTabSz="157513"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1800" b="1" dirty="0">
                <a:solidFill>
                  <a:srgbClr val="FFFFFF"/>
                </a:solidFill>
                <a:latin typeface="Chalkboard"/>
                <a:cs typeface="Chalkboard"/>
              </a:rPr>
              <a:t>Many union members went on strike post-WWII</a:t>
            </a:r>
          </a:p>
          <a:p>
            <a:pPr marL="393785" lvl="1" indent="-196893" algn="l" defTabSz="157513"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1800" b="1" dirty="0">
                <a:solidFill>
                  <a:srgbClr val="FFFFFF"/>
                </a:solidFill>
                <a:latin typeface="Chalkboard"/>
                <a:cs typeface="Chalkboard"/>
              </a:rPr>
              <a:t>Taft-Hartley Act - outlawed the “closed shop”, allowed right-to-work laws</a:t>
            </a:r>
          </a:p>
          <a:p>
            <a:pPr marL="590678" lvl="2" indent="-196893" algn="l" defTabSz="157513"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1800" b="1" dirty="0">
                <a:solidFill>
                  <a:srgbClr val="FFFFFF"/>
                </a:solidFill>
                <a:latin typeface="Chalkboard"/>
                <a:cs typeface="Chalkboard"/>
              </a:rPr>
              <a:t>Non-union members could work in union jobs</a:t>
            </a:r>
          </a:p>
          <a:p>
            <a:pPr marL="196893" indent="-196893" algn="l" defTabSz="157513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800" b="1" dirty="0">
                <a:solidFill>
                  <a:srgbClr val="1178CA"/>
                </a:solidFill>
              </a:rPr>
              <a:t>The 1948 Election: </a:t>
            </a:r>
            <a:endParaRPr sz="1800" b="1" dirty="0">
              <a:solidFill>
                <a:srgbClr val="FFFFFF"/>
              </a:solidFill>
            </a:endParaRPr>
          </a:p>
          <a:p>
            <a:pPr marL="393785" lvl="1" indent="-196893" algn="l" defTabSz="157513"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1800" b="1" dirty="0">
                <a:solidFill>
                  <a:srgbClr val="FFFFFF"/>
                </a:solidFill>
                <a:latin typeface="Chalkboard"/>
                <a:cs typeface="Chalkboard"/>
              </a:rPr>
              <a:t>The Democratic Party was split </a:t>
            </a:r>
          </a:p>
          <a:p>
            <a:pPr marL="393785" lvl="1" indent="-196893" algn="l" defTabSz="157513"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1800" b="1" dirty="0">
                <a:solidFill>
                  <a:srgbClr val="FFFFFF"/>
                </a:solidFill>
                <a:latin typeface="Chalkboard"/>
                <a:cs typeface="Chalkboard"/>
              </a:rPr>
              <a:t>“Dixiecrats” nominated Strom Thurmond on a segregationist platform</a:t>
            </a:r>
          </a:p>
          <a:p>
            <a:pPr marL="393785" lvl="1" indent="-196893" algn="l" defTabSz="157513">
              <a:buFont typeface="Wingdings" charset="2"/>
              <a:buChar char="Ø"/>
              <a:defRPr sz="1800">
                <a:solidFill>
                  <a:srgbClr val="000000"/>
                </a:solidFill>
              </a:defRPr>
            </a:pPr>
            <a:r>
              <a:rPr sz="1800" b="1" dirty="0">
                <a:solidFill>
                  <a:srgbClr val="FFFFFF"/>
                </a:solidFill>
                <a:latin typeface="Chalkboard"/>
                <a:cs typeface="Chalkboard"/>
              </a:rPr>
              <a:t>Harry Truman defeats Dewey in an </a:t>
            </a:r>
            <a:r>
              <a:rPr sz="1800" b="1" dirty="0" smtClean="0">
                <a:solidFill>
                  <a:srgbClr val="FFFFFF"/>
                </a:solidFill>
                <a:latin typeface="Chalkboard"/>
                <a:cs typeface="Chalkboard"/>
              </a:rPr>
              <a:t>upset</a:t>
            </a:r>
            <a:endParaRPr sz="1800" b="1" dirty="0">
              <a:solidFill>
                <a:srgbClr val="FFFFFF"/>
              </a:solidFill>
              <a:latin typeface="Chalkboard"/>
              <a:cs typeface="Chalkboard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300" y="1087120"/>
            <a:ext cx="2062480" cy="2578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700" y="1087120"/>
            <a:ext cx="2908300" cy="2794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9579" y="4053614"/>
            <a:ext cx="4432300" cy="25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53887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build="p" bldLvl="5" animBg="1" advAuto="0"/>
    </p:bld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Technic.thmx</Template>
  <TotalTime>336</TotalTime>
  <Words>1125</Words>
  <Application>Microsoft Macintosh PowerPoint</Application>
  <PresentationFormat>On-screen Show (4:3)</PresentationFormat>
  <Paragraphs>137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Technic</vt:lpstr>
      <vt:lpstr>America’s History  Chapter 25-  Early Cold War </vt:lpstr>
      <vt:lpstr>Containment and a Divided Global Order</vt:lpstr>
      <vt:lpstr>Containment and a Divided Global Order</vt:lpstr>
      <vt:lpstr>Containment and a Divided Global Order</vt:lpstr>
      <vt:lpstr>Containment and a Divided Global Order</vt:lpstr>
      <vt:lpstr>Containment and a Divided Global Order</vt:lpstr>
      <vt:lpstr>Containment and a Divided Global Order</vt:lpstr>
      <vt:lpstr>Containment and a Divided Global Order</vt:lpstr>
      <vt:lpstr>Cold War Liberalism</vt:lpstr>
      <vt:lpstr>Cold War Liberalism</vt:lpstr>
      <vt:lpstr>Cold War Liberalism</vt:lpstr>
      <vt:lpstr>Cold War Liberalism</vt:lpstr>
      <vt:lpstr>Cold War Liberalism</vt:lpstr>
      <vt:lpstr>Containment in the Postcolonial World</vt:lpstr>
      <vt:lpstr>Containment in the Postcolonial World</vt:lpstr>
      <vt:lpstr>Containment in the Postcolonial World</vt:lpstr>
      <vt:lpstr>Containment in the Postcolonial World</vt:lpstr>
      <vt:lpstr>Containment in the Postcolonial World</vt:lpstr>
      <vt:lpstr>Containment in the Postcolonial World</vt:lpstr>
      <vt:lpstr>The Recap 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America’s History  Chapter 25-  Early Cold War </dc:title>
  <dc:creator>James Myers</dc:creator>
  <cp:lastModifiedBy>James Myers</cp:lastModifiedBy>
  <cp:revision>17</cp:revision>
  <dcterms:created xsi:type="dcterms:W3CDTF">2015-12-31T23:10:12Z</dcterms:created>
  <dcterms:modified xsi:type="dcterms:W3CDTF">2016-01-01T22:14:47Z</dcterms:modified>
</cp:coreProperties>
</file>